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849" r:id="rId3"/>
    <p:sldId id="696" r:id="rId4"/>
    <p:sldId id="850" r:id="rId5"/>
    <p:sldId id="459" r:id="rId6"/>
    <p:sldId id="645" r:id="rId7"/>
    <p:sldId id="847" r:id="rId8"/>
    <p:sldId id="855" r:id="rId9"/>
    <p:sldId id="858" r:id="rId10"/>
    <p:sldId id="860" r:id="rId11"/>
    <p:sldId id="863" r:id="rId12"/>
    <p:sldId id="869" r:id="rId13"/>
    <p:sldId id="866" r:id="rId14"/>
    <p:sldId id="868" r:id="rId15"/>
    <p:sldId id="856" r:id="rId16"/>
    <p:sldId id="857" r:id="rId17"/>
    <p:sldId id="864" r:id="rId18"/>
    <p:sldId id="867" r:id="rId19"/>
    <p:sldId id="859" r:id="rId20"/>
    <p:sldId id="861" r:id="rId21"/>
    <p:sldId id="862" r:id="rId22"/>
    <p:sldId id="854" r:id="rId23"/>
    <p:sldId id="851" r:id="rId24"/>
    <p:sldId id="852" r:id="rId25"/>
    <p:sldId id="853" r:id="rId26"/>
    <p:sldId id="871" r:id="rId27"/>
    <p:sldId id="873" r:id="rId28"/>
    <p:sldId id="872" r:id="rId29"/>
    <p:sldId id="870" r:id="rId30"/>
    <p:sldId id="875" r:id="rId31"/>
    <p:sldId id="874" r:id="rId32"/>
    <p:sldId id="876" r:id="rId33"/>
    <p:sldId id="487" r:id="rId34"/>
  </p:sldIdLst>
  <p:sldSz cx="9144000" cy="5143500" type="screen16x9"/>
  <p:notesSz cx="7315200" cy="12344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187" autoAdjust="0"/>
    <p:restoredTop sz="88368" autoAdjust="0"/>
  </p:normalViewPr>
  <p:slideViewPr>
    <p:cSldViewPr>
      <p:cViewPr varScale="1">
        <p:scale>
          <a:sx n="80" d="100"/>
          <a:sy n="80" d="100"/>
        </p:scale>
        <p:origin x="-1218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80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r">
              <a:defRPr sz="1600"/>
            </a:lvl1pPr>
          </a:lstStyle>
          <a:p>
            <a:fld id="{32836D55-C9C6-41FB-B0E7-05088DC87CF3}" type="datetimeFigureOut">
              <a:rPr lang="en-US" smtClean="0"/>
              <a:pPr/>
              <a:t>2023-05-22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80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r">
              <a:defRPr sz="1600"/>
            </a:lvl1pPr>
          </a:lstStyle>
          <a:p>
            <a:fld id="{94A01664-0125-4083-8587-AFF99C997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r">
              <a:defRPr sz="1600"/>
            </a:lvl1pPr>
          </a:lstStyle>
          <a:p>
            <a:pPr>
              <a:defRPr/>
            </a:pPr>
            <a:fld id="{7890D98F-6777-4E6F-ABF9-57B8519804F8}" type="datetimeFigureOut">
              <a:rPr lang="en-US"/>
              <a:pPr>
                <a:defRPr/>
              </a:pPr>
              <a:t>2023-05-22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2338"/>
            <a:ext cx="8231188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502" tIns="65253" rIns="130502" bIns="652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3" y="5863591"/>
            <a:ext cx="5852159" cy="5554983"/>
          </a:xfrm>
          <a:prstGeom prst="rect">
            <a:avLst/>
          </a:prstGeom>
        </p:spPr>
        <p:txBody>
          <a:bodyPr vert="horz" lIns="130502" tIns="65253" rIns="130502" bIns="652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r">
              <a:defRPr sz="1600"/>
            </a:lvl1pPr>
          </a:lstStyle>
          <a:p>
            <a:pPr>
              <a:defRPr/>
            </a:pPr>
            <a:fld id="{09AF5637-508C-4270-9C07-7A6F74887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4182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3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168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8178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649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9E59A-8EC2-4DC5-999D-DAA8D02502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8000" y="2857500"/>
            <a:ext cx="6096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B966E-8C2D-4BC1-8E0A-7B3027E9F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DF35C-936D-46A5-8698-4D5B43DAA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80"/>
            <a:ext cx="205740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7D3F1-DC93-4A28-AD18-25E420037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8" y="4767264"/>
            <a:ext cx="3200402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4767264"/>
            <a:ext cx="34290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179C8-1349-4548-830D-DF332C660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6344D-F0A0-4571-8A46-686886838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F2195-D903-4C08-986A-275315AD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2B95-DEC4-4DAB-B860-318CD0CDE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2EDE7-420D-4568-80FC-244092298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2A85-AE74-436B-B7CE-78D8E73A9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713E-C24A-4DA9-9E2B-69657B8B7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E43FF-E978-4C0D-9E32-2BB2C2A56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3210448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4800" y="4767264"/>
            <a:ext cx="34290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4767264"/>
            <a:ext cx="762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A9E59A-8EC2-4DC5-999D-DAA8D0250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857500"/>
            <a:ext cx="228601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Dfwdxw1NZ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1jRXSe397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d1YM9vEjo6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NsfpIW7mJ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US5tpFVJqv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Q5Qtfj1GOu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kNxmTrrZSk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da.helsinki.fi/bitstream/handle/10138/160282/simplici.pdf" TargetMode="External"/><Relationship Id="rId2" Type="http://schemas.openxmlformats.org/officeDocument/2006/relationships/hyperlink" Target="https://www.sas.upenn.edu/~apostlew/paper/pdf/AGPS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p-c9000d1726fb" TargetMode="External"/><Relationship Id="rId4" Type="http://schemas.openxmlformats.org/officeDocument/2006/relationships/hyperlink" Target="https://www.kibin.com/essay-examples/pRrQOFm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-c9000d1726f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7j3atzpjh2c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dung/bi3209-00-2022-2/issues/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eqtg_2ePb7o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_PvjdZIbgV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E2BD2-9046-4A03-9863-E4C5FD7D6D94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857500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4" name="Title 1"/>
          <p:cNvSpPr>
            <a:spLocks noGrp="1"/>
          </p:cNvSpPr>
          <p:nvPr>
            <p:ph type="ctrTitle"/>
          </p:nvPr>
        </p:nvSpPr>
        <p:spPr>
          <a:xfrm>
            <a:off x="342900" y="514350"/>
            <a:ext cx="8458201" cy="1843088"/>
          </a:xfrm>
        </p:spPr>
        <p:txBody>
          <a:bodyPr/>
          <a:lstStyle/>
          <a:p>
            <a:pPr eaLnBrk="1" hangingPunct="1"/>
            <a:r>
              <a:rPr lang="en-US" sz="4800" smtClean="0"/>
              <a:t>Linking Biological Data with Modeling and Simulation</a:t>
            </a:r>
            <a:r>
              <a:rPr lang="en-US" sz="4800"/>
              <a:t/>
            </a:r>
            <a:br>
              <a:rPr lang="en-US" sz="4800"/>
            </a:br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Bioinformatics Student Symposium</a:t>
            </a:r>
          </a:p>
        </p:txBody>
      </p:sp>
      <p:sp>
        <p:nvSpPr>
          <p:cNvPr id="2055" name="Subtitle 2"/>
          <p:cNvSpPr>
            <a:spLocks noGrp="1"/>
          </p:cNvSpPr>
          <p:nvPr>
            <p:ph type="subTitle" idx="1"/>
          </p:nvPr>
        </p:nvSpPr>
        <p:spPr>
          <a:xfrm>
            <a:off x="838202" y="2917124"/>
            <a:ext cx="7391398" cy="125482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pt-BR" sz="1800">
                <a:solidFill>
                  <a:schemeClr val="bg1"/>
                </a:solidFill>
              </a:rPr>
              <a:t>Sparisoma Viridi</a:t>
            </a:r>
            <a:endParaRPr lang="pt-BR" sz="300" baseline="30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Master Program in Computational Science, Nuclear Physics and Biophysics Research Division,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Department of Physics, Faculty of Mathematics and Natural Sciences, Institut Teknologi Bandung,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Bandung 40132, Indonesia</a:t>
            </a:r>
          </a:p>
          <a:p>
            <a:pPr algn="l" eaLnBrk="1" hangingPunct="1">
              <a:lnSpc>
                <a:spcPct val="80000"/>
              </a:lnSpc>
            </a:pPr>
            <a:endParaRPr lang="en-US" sz="1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100" smtClean="0">
                <a:solidFill>
                  <a:schemeClr val="bg1"/>
                </a:solidFill>
              </a:rPr>
              <a:t>20230522_v3| </a:t>
            </a:r>
            <a:r>
              <a:rPr lang="en-US" sz="1100">
                <a:solidFill>
                  <a:schemeClr val="bg1"/>
                </a:solidFill>
              </a:rPr>
              <a:t>https://doi.org/10.5281/zenodo.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1754995" y="4238624"/>
            <a:ext cx="2377440" cy="2381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59055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992D2FF-F5E1-0E05-B60F-B75B2BAA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7E6DB-3BA9-00B1-1F80-06F15355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391E26-9DFF-B477-9AD8-432E3729C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4F6E35-F524-4B86-7D93-ADEBBE7C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5C8DC-0CAF-E610-ACA6-0F280453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D85DB8-E414-1C8D-3AD9-04F0BCC7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557980A-7C54-0706-77D1-730E7E7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5750"/>
            <a:ext cx="7901836" cy="3810000"/>
          </a:xfrm>
          <a:prstGeom prst="rect">
            <a:avLst/>
          </a:prstGeom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xmlns="" id="{F7084338-05EF-FFC8-ACB3-B6FD39E6394C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Dr. Denny Patel, DPT, CSCS Anatomy Lessons, “Kidney Model”, YouTube, 19.11.2020,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https://www.youtube.com/watch?v=YDfwdxw1NZE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xmlns="" val="16519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5B5F4F-BD85-79AC-6F6D-FFADAF55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07B518-3401-AF77-3780-92523CB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AE5707-1B34-534D-5551-21AD21C3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A3D7FB-D70D-E697-2F50-AA6786ED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510D8E-BA01-5DA4-2717-3585C8F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D53AEC-2C8F-B24E-60F0-A7B0624E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9" y="285750"/>
            <a:ext cx="7773442" cy="3690166"/>
          </a:xfrm>
          <a:prstGeom prst="rect">
            <a:avLst/>
          </a:prstGeom>
        </p:spPr>
      </p:pic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xmlns="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INDI RC, “How to make Wing for RC plane @INDIRC1”, YouTube, 31.12.2021,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https://www.youtube.com/watch?v=R1jRXSe3970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xmlns="" val="22876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BI3209 Pengantar Bioinformatika untuk Biologi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2023-05-22 | Auditorium CC Timur | ITB Ganesha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61950"/>
            <a:ext cx="7924800" cy="359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xmlns="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latin typeface="+mn-lt"/>
              </a:rPr>
              <a:t>IMiniature Automobiles, “Mega Mercedes-Benz Car Collection 1:18 Scale | Mercedes Dealership Diorama | Diecast Model Cars”, YouTube</a:t>
            </a:r>
            <a:r>
              <a:rPr lang="en-US" sz="1200" smtClean="0">
                <a:latin typeface="+mn-lt"/>
              </a:rPr>
              <a:t>, </a:t>
            </a:r>
            <a:r>
              <a:rPr lang="en-US" sz="1200" smtClean="0">
                <a:latin typeface="+mn-lt"/>
              </a:rPr>
              <a:t>27.12.2022</a:t>
            </a:r>
            <a:r>
              <a:rPr lang="en-US" sz="1200" smtClean="0">
                <a:latin typeface="+mn-lt"/>
              </a:rPr>
              <a:t>,</a:t>
            </a:r>
            <a:r>
              <a:rPr lang="en-US" sz="1200" smtClean="0">
                <a:latin typeface="+mn-lt"/>
              </a:rPr>
              <a:t> </a:t>
            </a:r>
            <a:r>
              <a:rPr lang="en-US" sz="1200">
                <a:latin typeface="+mn-lt"/>
              </a:rPr>
              <a:t>url </a:t>
            </a:r>
            <a:r>
              <a:rPr lang="en-US" sz="1200" smtClean="0">
                <a:solidFill>
                  <a:srgbClr val="0070C0"/>
                </a:solidFill>
                <a:latin typeface="+mn-lt"/>
              </a:rPr>
              <a:t>https://www.youtube.com/watch?v=d1YM9vEjo6c</a:t>
            </a:r>
            <a:r>
              <a:rPr lang="en-US" sz="1200" smtClean="0">
                <a:latin typeface="+mn-lt"/>
              </a:rPr>
              <a:t> </a:t>
            </a:r>
            <a:r>
              <a:rPr lang="en-US" sz="1200">
                <a:latin typeface="+mn-lt"/>
              </a:rPr>
              <a:t>[</a:t>
            </a:r>
            <a:r>
              <a:rPr lang="en-US" sz="1200" smtClean="0">
                <a:latin typeface="+mn-lt"/>
              </a:rPr>
              <a:t>20230522].</a:t>
            </a:r>
            <a:endParaRPr lang="en-US" sz="12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BI3209 Pengantar Bioinformatika untuk Biologi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2023-05-22 | Auditorium CC Timur | ITB Ganesha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813" y="238250"/>
            <a:ext cx="7875587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xmlns="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latin typeface="+mn-lt"/>
              </a:rPr>
              <a:t>Beautiful Craft, "How to make coronavirus 3d model Craft | Coronavirus model Diy (covid-19)" </a:t>
            </a:r>
            <a:r>
              <a:rPr lang="en-US" sz="1200">
                <a:latin typeface="+mn-lt"/>
              </a:rPr>
              <a:t>YouTube, </a:t>
            </a:r>
            <a:r>
              <a:rPr lang="en-US" sz="1200" smtClean="0">
                <a:latin typeface="+mn-lt"/>
              </a:rPr>
              <a:t>28.06.2020,</a:t>
            </a:r>
            <a:endParaRPr lang="en-US" sz="1200">
              <a:latin typeface="+mn-lt"/>
            </a:endParaRPr>
          </a:p>
          <a:p>
            <a:r>
              <a:rPr lang="en-US" sz="1200">
                <a:latin typeface="+mn-lt"/>
              </a:rPr>
              <a:t> url </a:t>
            </a:r>
            <a:r>
              <a:rPr lang="en-US" sz="1200" smtClean="0">
                <a:solidFill>
                  <a:srgbClr val="0070C0"/>
                </a:solidFill>
                <a:latin typeface="+mn-lt"/>
              </a:rPr>
              <a:t>https://www.youtube.com/watch?v=yNsfpIW7mJo</a:t>
            </a:r>
            <a:r>
              <a:rPr lang="en-US" sz="1200" smtClean="0">
                <a:latin typeface="+mn-lt"/>
              </a:rPr>
              <a:t> </a:t>
            </a:r>
            <a:r>
              <a:rPr lang="en-US" sz="1200">
                <a:latin typeface="+mn-lt"/>
              </a:rPr>
              <a:t>[</a:t>
            </a:r>
            <a:r>
              <a:rPr lang="en-US" sz="1200" smtClean="0">
                <a:latin typeface="+mn-lt"/>
              </a:rPr>
              <a:t>20230522].</a:t>
            </a:r>
            <a:endParaRPr lang="en-US" sz="12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 smtClean="0">
                <a:solidFill>
                  <a:schemeClr val="bg1"/>
                </a:solidFill>
                <a:latin typeface="Calibri" pitchFamily="34" charset="0"/>
              </a:rPr>
              <a:t>Simulasi</a:t>
            </a:r>
            <a:endParaRPr lang="en-US" sz="2800" b="1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simulation is the process of using a model to study the behavior and performance of an actual or theoretical system. </a:t>
            </a:r>
          </a:p>
          <a:p>
            <a:r>
              <a:rPr lang="en-US"/>
              <a:t>In a simulation, models can be used to study existing or proposed characteristics of a system.</a:t>
            </a:r>
          </a:p>
          <a:p>
            <a:r>
              <a:rPr lang="en-US"/>
              <a:t>The purpose of a simulation is to study the characteristics of a real-life or fictional system by manipulating variables that cannot be controlled in a real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(lanj.)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Simulations allow evaluating a model to optimize system performance or to make predictions about a real system.</a:t>
            </a:r>
          </a:p>
          <a:p>
            <a:r>
              <a:rPr lang="en-US"/>
              <a:t>Simulations are useful to study properties of a model of a real-life system that would otherwise be too complex, too large/small, too fast/slow, not accessible, too dangerous or unacceptable to engage.</a:t>
            </a:r>
          </a:p>
          <a:p>
            <a:r>
              <a:rPr lang="en-US"/>
              <a:t>While a model aims to be true to the system it represents, a simulation can use a model to explore states that would not be possible in the original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80D5CC-DD94-8A6A-882E-45D1B9CB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7E772-0C12-223C-0BB7-6F72A5227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1FCEB8-2F86-21DA-0CBD-E8BFC33A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7DB3A8-CFA9-7396-86A2-B05104FC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329AAA-E3E1-3F61-85EE-5E742671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370B9DE-E0F7-F856-6921-E6E8A356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70" y="670979"/>
            <a:ext cx="6088130" cy="3272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446B672-329F-6FE7-947A-D68423EE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024"/>
            <a:ext cx="3593101" cy="2653526"/>
          </a:xfrm>
          <a:prstGeom prst="rect">
            <a:avLst/>
          </a:prstGeom>
        </p:spPr>
      </p:pic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xmlns="" id="{733FBB1B-36D1-B458-9B58-F51EEE047D45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Dimetrius Darwin, “</a:t>
            </a:r>
            <a:r>
              <a:rPr lang="de-DE" sz="1200">
                <a:latin typeface="+mn-lt"/>
              </a:rPr>
              <a:t>Anleitung zur Herstellung eines Miniaturhauses mit LED-Licht | Maßstab 1/64</a:t>
            </a:r>
            <a:r>
              <a:rPr lang="en-US" sz="1200">
                <a:latin typeface="+mn-lt"/>
              </a:rPr>
              <a:t>”, YouTube, 04.03.2022,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https://www.youtube.com/watch?v=US5tpFVJqvY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xmlns="" val="72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BI3209 Pengantar Bioinformatika untuk Biologi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2023-05-22 | Auditorium CC Timur | ITB Ganesha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950" y="109600"/>
            <a:ext cx="488632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1125" y="162050"/>
            <a:ext cx="2486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xmlns="" id="{733FBB1B-36D1-B458-9B58-F51EEE047D45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latin typeface="+mn-lt"/>
              </a:rPr>
              <a:t>Art Bird, “</a:t>
            </a:r>
            <a:r>
              <a:rPr lang="de-DE" sz="1200" smtClean="0">
                <a:latin typeface="+mn-lt"/>
              </a:rPr>
              <a:t>How to make kidney working model</a:t>
            </a:r>
            <a:r>
              <a:rPr lang="en-US" sz="1200" smtClean="0">
                <a:latin typeface="+mn-lt"/>
              </a:rPr>
              <a:t>”, </a:t>
            </a:r>
            <a:r>
              <a:rPr lang="en-US" sz="1200">
                <a:latin typeface="+mn-lt"/>
              </a:rPr>
              <a:t>YouTube, </a:t>
            </a:r>
            <a:r>
              <a:rPr lang="en-US" sz="1200" smtClean="0">
                <a:latin typeface="+mn-lt"/>
              </a:rPr>
              <a:t>17</a:t>
            </a:r>
            <a:r>
              <a:rPr lang="en-US" sz="1200" smtClean="0">
                <a:latin typeface="+mn-lt"/>
              </a:rPr>
              <a:t>.09.2021, </a:t>
            </a:r>
            <a:r>
              <a:rPr lang="en-US" sz="1200">
                <a:latin typeface="+mn-lt"/>
              </a:rPr>
              <a:t>url </a:t>
            </a:r>
            <a:r>
              <a:rPr lang="en-US" sz="1200" smtClean="0">
                <a:solidFill>
                  <a:srgbClr val="0070C0"/>
                </a:solidFill>
                <a:latin typeface="+mn-lt"/>
              </a:rPr>
              <a:t>https://www.youtube.com/watch?v=Q5Qtfj1GOuI</a:t>
            </a:r>
            <a:r>
              <a:rPr lang="en-US" sz="1200" smtClean="0">
                <a:latin typeface="+mn-lt"/>
              </a:rPr>
              <a:t> </a:t>
            </a:r>
            <a:r>
              <a:rPr lang="en-US" sz="1200">
                <a:latin typeface="+mn-lt"/>
              </a:rPr>
              <a:t>[</a:t>
            </a:r>
            <a:r>
              <a:rPr lang="en-US" sz="1200" smtClean="0">
                <a:latin typeface="+mn-lt"/>
              </a:rPr>
              <a:t>20230522].</a:t>
            </a:r>
            <a:endParaRPr lang="en-US" sz="12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70BD156-E35B-440E-C854-206D5E58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152125"/>
            <a:ext cx="8145012" cy="286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33791C-E07E-A3CC-681B-5198192C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DC1487-F033-E0DF-29A9-C556C088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F45667-92B2-EBA2-AC77-C1C716A7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2C0B02-DD55-72DE-3DF3-6D35276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31546D-A455-1C8B-85E2-9E7D8B23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41A3D6F-BAEC-82F3-3AA0-F1E9A734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0" y="205980"/>
            <a:ext cx="2654967" cy="2237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B61962-38B2-6B10-C4E0-85965A45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741" y="205977"/>
            <a:ext cx="2454517" cy="181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157038D-A22E-8ED1-983B-B557106A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55" y="205979"/>
            <a:ext cx="2565086" cy="2213372"/>
          </a:xfrm>
          <a:prstGeom prst="rect">
            <a:avLst/>
          </a:prstGeom>
        </p:spPr>
      </p:pic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xmlns="" id="{835AAA40-8094-CC2D-3FB5-15628138F3B4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Ruhou Gao, “Cambered Airfoil in Smoke Tunnel”, YouTube, 15.09.2012,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https://www.youtube.com/watch?v=Png0fnG0b_U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xmlns="" val="42913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94EC8BD-DED4-522F-937A-47003F19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5C6EB9A-2509-C417-EEB4-B2B2FF99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09BF8D-5713-73DE-CC57-9D4A0067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9EF171C-5A56-16B5-2806-4A709AA86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9768"/>
          <a:stretch/>
        </p:blipFill>
        <p:spPr bwMode="auto">
          <a:xfrm>
            <a:off x="360904" y="209550"/>
            <a:ext cx="4419600" cy="28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620BCAB6-A94E-D31E-42A7-329CB697E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7981"/>
          <a:stretch/>
        </p:blipFill>
        <p:spPr bwMode="auto">
          <a:xfrm>
            <a:off x="4572000" y="1733551"/>
            <a:ext cx="4419600" cy="29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08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70732C-308D-363F-843C-74190D8C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6F796A-01C2-1113-C6AA-D77CB6A8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7F67F3-54B4-015E-A0BB-9246FC3D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396E3C-9887-3400-6551-2962D6E3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C82977-EBA2-4E07-C07D-917A6466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BB96801-C5CE-3F5C-893A-D5751DDA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778"/>
            <a:ext cx="4383505" cy="2172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5FEAEB0-2214-4DE7-1A0C-D6968FA8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6" y="2074446"/>
            <a:ext cx="4138471" cy="2051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C30AB53-1855-AF33-88C8-207595811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198" y="205979"/>
            <a:ext cx="3353109" cy="214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D5DC6A0-E0CA-3FC8-C70E-35EC9FE03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91" y="2092353"/>
            <a:ext cx="3353109" cy="2033335"/>
          </a:xfrm>
          <a:prstGeom prst="rect">
            <a:avLst/>
          </a:prstGeom>
        </p:spPr>
      </p:pic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xmlns="" id="{CB874B9F-5376-DEA7-A835-60B91C1D1EC2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Canale25, “Car Crash &amp; Accidents Tests - Chevrolet Nissan Mazda Fiat &amp; More”, YouTube, 31.07.2014</a:t>
            </a:r>
            <a:r>
              <a:rPr lang="en-US" sz="1200" smtClean="0">
                <a:latin typeface="+mn-lt"/>
              </a:rPr>
              <a:t>,  </a:t>
            </a:r>
            <a:r>
              <a:rPr lang="en-US" sz="1200">
                <a:latin typeface="+mn-lt"/>
              </a:rPr>
              <a:t>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https://www.youtube.com/watch?v=3nGX44oRiTE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xmlns="" val="115031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B53F7B-56B1-E51A-B212-77F3A5B0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60C9B9-8528-DE1D-91C6-C994499F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49D3EA-B9E7-0ECB-BE50-82F38E9B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B0B981-1B2F-639C-5385-4892682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C74B81-B46A-B0B3-D5FC-539D82C0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89FFF86-B467-2234-F70A-EE32E975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6" y="205979"/>
            <a:ext cx="2917130" cy="1756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88C6BA3-3D26-AC97-B86B-B6242F375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11" y="205979"/>
            <a:ext cx="2650548" cy="1984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79FF63C-8450-C002-AD96-F4462A1CE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6" y="205979"/>
            <a:ext cx="2486515" cy="175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066D62A-0FEB-CF2E-2294-CE992BDD3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77" y="2054186"/>
            <a:ext cx="2785672" cy="2081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38760BC-7F9B-266F-1EFC-10EA1AF28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927" y="2328370"/>
            <a:ext cx="4630468" cy="1705962"/>
          </a:xfrm>
          <a:prstGeom prst="rect">
            <a:avLst/>
          </a:prstGeom>
        </p:spPr>
      </p:pic>
      <p:sp>
        <p:nvSpPr>
          <p:cNvPr id="17" name="Rectangle 16">
            <a:hlinkClick r:id="rId8"/>
            <a:extLst>
              <a:ext uri="{FF2B5EF4-FFF2-40B4-BE49-F238E27FC236}">
                <a16:creationId xmlns:a16="http://schemas.microsoft.com/office/drawing/2014/main" xmlns="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Vaccine Makers Project, "A Virus Attacks a Cell" YouTube, </a:t>
            </a:r>
            <a:r>
              <a:rPr lang="en-US" sz="1200" smtClean="0">
                <a:latin typeface="+mn-lt"/>
              </a:rPr>
              <a:t>28.07.2017,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https://www.youtube.com/watch?v=jkNxmTrrZSk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xmlns="" val="24371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Akurasi dan kesederhanaan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Accuracy vs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Accuracy vs. Simplicity: A Complex Trade-Off (E. Aragones, I. Gilboa, A. Postlewatite, D. Schmeidler, 2002).</a:t>
            </a:r>
          </a:p>
          <a:p>
            <a:r>
              <a:rPr lang="en-ID"/>
              <a:t>Simplicity and Accuracy Trade-Off in Science: Simple metric for model selection (P. Niinen, 2013).</a:t>
            </a:r>
          </a:p>
          <a:p>
            <a:r>
              <a:rPr lang="en-ID"/>
              <a:t>An Analysis of Accuracy and Simplicity in Relation to Knowledge (Kibin, 2023).</a:t>
            </a:r>
          </a:p>
          <a:p>
            <a:r>
              <a:rPr lang="en-ID"/>
              <a:t>Simplicity vs Complexity in Machine Learning — Finding the Right Balance (Tayo, 2019).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6465849" y="1635048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5454804" y="2462097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9" name="Rectangle 8">
            <a:hlinkClick r:id="rId4"/>
          </p:cNvPr>
          <p:cNvSpPr/>
          <p:nvPr/>
        </p:nvSpPr>
        <p:spPr>
          <a:xfrm>
            <a:off x="3962400" y="325755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  <p:sp>
        <p:nvSpPr>
          <p:cNvPr id="10" name="Rectangle 9">
            <a:hlinkClick r:id="rId5"/>
          </p:cNvPr>
          <p:cNvSpPr/>
          <p:nvPr/>
        </p:nvSpPr>
        <p:spPr>
          <a:xfrm>
            <a:off x="4213302" y="4062297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xmlns="" val="3575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Benjamin Obi Tayo, “Simplicity vs Complexity in Machine Learning — Finding the Right Balance”, Towards Data Science, 11 Nov 2019,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https://towardsdatascience.com/p-c9000d1726fb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2050" name="Picture 2" descr="https://miro.medium.com/v2/resize:fit:1805/1*fkg_s9tR4ootsi9jPkFgV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938" y="63121"/>
            <a:ext cx="7380124" cy="409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model is preferred over a complex one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Prevents Overfitting: A high-dimensional dataset having too many features can sometimes lead to overfitting (model captures both real and </a:t>
            </a:r>
            <a:r>
              <a:rPr lang="en-US">
                <a:solidFill>
                  <a:srgbClr val="FF0000"/>
                </a:solidFill>
              </a:rPr>
              <a:t>random effects</a:t>
            </a:r>
            <a:r>
              <a:rPr lang="en-US"/>
              <a:t>).</a:t>
            </a:r>
          </a:p>
          <a:p>
            <a:r>
              <a:rPr lang="en-US"/>
              <a:t>Interpretability: An over-complex model having too many features can be </a:t>
            </a:r>
            <a:r>
              <a:rPr lang="en-US">
                <a:solidFill>
                  <a:srgbClr val="FF0000"/>
                </a:solidFill>
              </a:rPr>
              <a:t>hard to interpret</a:t>
            </a:r>
            <a:r>
              <a:rPr lang="en-US"/>
              <a:t> especially when features are correlated with each other.</a:t>
            </a:r>
          </a:p>
          <a:p>
            <a:r>
              <a:rPr lang="en-US"/>
              <a:t>Computational Efficiency: A model trained on a lower-dimensional dataset is </a:t>
            </a:r>
            <a:r>
              <a:rPr lang="en-US">
                <a:solidFill>
                  <a:srgbClr val="00B050"/>
                </a:solidFill>
              </a:rPr>
              <a:t>computationally efficient</a:t>
            </a:r>
            <a:r>
              <a:rPr lang="en-US"/>
              <a:t> (execution of algorithm requires less computational time).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 smtClean="0">
                <a:solidFill>
                  <a:schemeClr val="bg1"/>
                </a:solidFill>
                <a:latin typeface="Calibri" pitchFamily="34" charset="0"/>
              </a:rPr>
              <a:t>Bioinformatika</a:t>
            </a:r>
            <a:endParaRPr lang="en-US" sz="2800" b="1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BI3209 Pengantar Bioinformatika untuk Biologi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2023-05-22 | Auditorium CC Timur | ITB Ganesha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406572"/>
            <a:ext cx="3657600" cy="353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2100"/>
            <a:ext cx="51244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xmlns="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latin typeface="+mn-lt"/>
              </a:rPr>
              <a:t>Precision Health, "What is Bioinformatics?" </a:t>
            </a:r>
            <a:r>
              <a:rPr lang="en-US" sz="1200">
                <a:latin typeface="+mn-lt"/>
              </a:rPr>
              <a:t>YouTube, </a:t>
            </a:r>
            <a:r>
              <a:rPr lang="en-US" sz="1200" smtClean="0">
                <a:latin typeface="+mn-lt"/>
              </a:rPr>
              <a:t>14</a:t>
            </a:r>
            <a:r>
              <a:rPr lang="en-US" sz="1200" smtClean="0">
                <a:latin typeface="+mn-lt"/>
              </a:rPr>
              <a:t>.05.2021,</a:t>
            </a:r>
            <a:r>
              <a:rPr lang="en-US" sz="1200">
                <a:latin typeface="+mn-lt"/>
              </a:rPr>
              <a:t> </a:t>
            </a:r>
            <a:r>
              <a:rPr lang="en-US" sz="1200" smtClean="0">
                <a:latin typeface="+mn-lt"/>
              </a:rPr>
              <a:t>url </a:t>
            </a:r>
            <a:r>
              <a:rPr lang="en-US" sz="1200" smtClean="0">
                <a:solidFill>
                  <a:srgbClr val="0070C0"/>
                </a:solidFill>
                <a:latin typeface="+mn-lt"/>
              </a:rPr>
              <a:t>https://www.youtube.com/watch?v=7j3atzpjh2c</a:t>
            </a:r>
            <a:r>
              <a:rPr lang="en-US" sz="1200" smtClean="0">
                <a:latin typeface="+mn-lt"/>
              </a:rPr>
              <a:t> </a:t>
            </a:r>
            <a:r>
              <a:rPr lang="en-US" sz="1200">
                <a:latin typeface="+mn-lt"/>
              </a:rPr>
              <a:t>[</a:t>
            </a:r>
            <a:r>
              <a:rPr lang="en-US" sz="1200" smtClean="0">
                <a:latin typeface="+mn-lt"/>
              </a:rPr>
              <a:t>20230522].</a:t>
            </a:r>
            <a:endParaRPr lang="en-US" sz="12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BI3209 Pengantar Bioinformatika untuk Biologi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2023-05-22 | Auditorium CC Timur | ITB Ganesha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6935" y="209550"/>
            <a:ext cx="737013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BI3209 Pengantar Bioinformatika untuk Biologi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2023-05-22 | Auditorium CC Timur | ITB Ganesha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156" y="133349"/>
            <a:ext cx="7659688" cy="405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809750"/>
            <a:ext cx="7772400" cy="1102519"/>
          </a:xfrm>
        </p:spPr>
        <p:txBody>
          <a:bodyPr/>
          <a:lstStyle/>
          <a:p>
            <a:r>
              <a:rPr lang="en-US" sz="2600"/>
              <a:t>Silakan berdiskusi asinkron setelah simposium ini di</a:t>
            </a:r>
            <a:r>
              <a:rPr lang="en-US" sz="2600">
                <a:solidFill>
                  <a:srgbClr val="0070C0"/>
                </a:solidFill>
              </a:rPr>
              <a:t/>
            </a:r>
            <a:br>
              <a:rPr lang="en-US" sz="2600">
                <a:solidFill>
                  <a:srgbClr val="0070C0"/>
                </a:solidFill>
              </a:rPr>
            </a:br>
            <a:r>
              <a:rPr lang="en-US" sz="2500">
                <a:solidFill>
                  <a:srgbClr val="0070C0"/>
                </a:solidFill>
              </a:rPr>
              <a:t>https://github.com/dudung/bi3209-00-2022-2/issues/1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Rectangle 8">
            <a:hlinkClick r:id="rId2"/>
          </p:cNvPr>
          <p:cNvSpPr/>
          <p:nvPr/>
        </p:nvSpPr>
        <p:spPr>
          <a:xfrm>
            <a:off x="685800" y="2343150"/>
            <a:ext cx="7772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 smtClean="0">
                <a:solidFill>
                  <a:schemeClr val="bg1"/>
                </a:solidFill>
                <a:latin typeface="Calibri" pitchFamily="34" charset="0"/>
              </a:rPr>
              <a:t>Fiksi atau impian?</a:t>
            </a:r>
            <a:endParaRPr lang="en-US" sz="2800" b="1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BI3209 Pengantar Bioinformatika untuk Biologi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2023-05-22 | Auditorium CC Timur | ITB Ganesha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30000"/>
          <a:stretch>
            <a:fillRect/>
          </a:stretch>
        </p:blipFill>
        <p:spPr bwMode="auto">
          <a:xfrm>
            <a:off x="2478562" y="209550"/>
            <a:ext cx="620823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353" y="2002725"/>
            <a:ext cx="5918447" cy="259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1" y="209551"/>
            <a:ext cx="2527721" cy="274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2800350"/>
            <a:ext cx="2366031" cy="17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xmlns="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n-lt"/>
              </a:rPr>
              <a:t>NOW PLAYING, "The Amazing Spider Man | Lizard Mouse" </a:t>
            </a:r>
            <a:r>
              <a:rPr lang="en-US" sz="1200">
                <a:solidFill>
                  <a:schemeClr val="bg1"/>
                </a:solidFill>
                <a:latin typeface="+mn-lt"/>
              </a:rPr>
              <a:t>YouTube, </a:t>
            </a:r>
            <a:r>
              <a:rPr lang="en-US" sz="1200" smtClean="0">
                <a:solidFill>
                  <a:schemeClr val="bg1"/>
                </a:solidFill>
                <a:latin typeface="+mn-lt"/>
              </a:rPr>
              <a:t>14</a:t>
            </a:r>
            <a:r>
              <a:rPr lang="en-US" sz="1200" smtClean="0">
                <a:solidFill>
                  <a:schemeClr val="bg1"/>
                </a:solidFill>
                <a:latin typeface="+mn-lt"/>
              </a:rPr>
              <a:t>.05.2021,</a:t>
            </a:r>
            <a:r>
              <a:rPr lang="en-US" sz="120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smtClean="0">
                <a:solidFill>
                  <a:schemeClr val="bg1"/>
                </a:solidFill>
                <a:latin typeface="+mn-lt"/>
              </a:rPr>
              <a:t>url</a:t>
            </a:r>
            <a:r>
              <a:rPr lang="en-US" sz="1200" smtClean="0">
                <a:latin typeface="+mn-lt"/>
              </a:rPr>
              <a:t> </a:t>
            </a:r>
            <a:r>
              <a:rPr lang="en-US" sz="1200" smtClean="0">
                <a:solidFill>
                  <a:srgbClr val="00B0F0"/>
                </a:solidFill>
                <a:latin typeface="+mn-lt"/>
              </a:rPr>
              <a:t>https://www.youtube.com/watch?v=eqtg_2ePb7o</a:t>
            </a:r>
            <a:r>
              <a:rPr lang="en-US" sz="1200" smtClean="0">
                <a:latin typeface="+mn-lt"/>
              </a:rPr>
              <a:t> </a:t>
            </a:r>
            <a:r>
              <a:rPr lang="en-US" sz="1200">
                <a:solidFill>
                  <a:schemeClr val="bg1"/>
                </a:solidFill>
                <a:latin typeface="+mn-lt"/>
              </a:rPr>
              <a:t>[</a:t>
            </a:r>
            <a:r>
              <a:rPr lang="en-US" sz="1200" smtClean="0">
                <a:solidFill>
                  <a:schemeClr val="bg1"/>
                </a:solidFill>
                <a:latin typeface="+mn-lt"/>
              </a:rPr>
              <a:t>20230522].</a:t>
            </a:r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BI3209 Pengantar Bioinformatika untuk Biologi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2023-05-22 | Auditorium CC Timur | ITB Ganesha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584123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rrowheads="1"/>
          </p:cNvPicPr>
          <p:nvPr/>
        </p:nvPicPr>
        <p:blipFill>
          <a:blip r:embed="rId3"/>
          <a:srcRect l="272"/>
          <a:stretch>
            <a:fillRect/>
          </a:stretch>
        </p:blipFill>
        <p:spPr bwMode="auto">
          <a:xfrm>
            <a:off x="4607703" y="0"/>
            <a:ext cx="4536297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2083500"/>
            <a:ext cx="4595749" cy="201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 t="640"/>
          <a:stretch>
            <a:fillRect/>
          </a:stretch>
        </p:blipFill>
        <p:spPr bwMode="auto">
          <a:xfrm>
            <a:off x="4619500" y="2075198"/>
            <a:ext cx="4524499" cy="203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70EBE-197A-4ED7-87F9-BAF4AD9A6869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43013" name="Title 6"/>
          <p:cNvSpPr>
            <a:spLocks noGrp="1"/>
          </p:cNvSpPr>
          <p:nvPr>
            <p:ph type="title" idx="4294967295"/>
          </p:nvPr>
        </p:nvSpPr>
        <p:spPr>
          <a:xfrm>
            <a:off x="457200" y="2091929"/>
            <a:ext cx="8229600" cy="857250"/>
          </a:xfrm>
        </p:spPr>
        <p:txBody>
          <a:bodyPr/>
          <a:lstStyle/>
          <a:p>
            <a:pPr eaLnBrk="1" hangingPunct="1"/>
            <a:r>
              <a:rPr lang="en-US"/>
              <a:t>Terima kasih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Keterangan (</a:t>
            </a:r>
            <a:r>
              <a:rPr lang="en-US">
                <a:solidFill>
                  <a:srgbClr val="0070C0"/>
                </a:solidFill>
              </a:rPr>
              <a:t>disclaimer</a:t>
            </a:r>
            <a:r>
              <a:rPr lang="en-US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Apa yang akan disampaikan tidak terkait langsung dengan bidang bioinformatika, akan tetapi lebih merupakan sharing pengalaman penelitian selama ini.</a:t>
            </a:r>
          </a:p>
          <a:p>
            <a:r>
              <a:rPr lang="en-US"/>
              <a:t>Rujukan, yang telah dipilih, mengenai suatu hal dituliskan di bagian bawah slide terkait untuk dapat ditelusuri lebih lanjut.</a:t>
            </a:r>
          </a:p>
          <a:p>
            <a:r>
              <a:rPr lang="en-US"/>
              <a:t>Hal-hal yang disampaikan tidak dapat terlepas dari pendapat pribadi dan pengalaman penyaji, sehingga belum tentu meru-pakan informasi yang paling tepat.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Kerangka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 smtClean="0"/>
              <a:t>Model</a:t>
            </a:r>
            <a:r>
              <a:rPr lang="en-US"/>
              <a:t>	</a:t>
            </a:r>
            <a:r>
              <a:rPr lang="en-US" smtClean="0"/>
              <a:t>6</a:t>
            </a:r>
          </a:p>
          <a:p>
            <a:pPr>
              <a:tabLst>
                <a:tab pos="3657600" algn="r"/>
              </a:tabLst>
            </a:pPr>
            <a:r>
              <a:rPr lang="en-US" smtClean="0"/>
              <a:t>Simulasi	14</a:t>
            </a:r>
            <a:endParaRPr lang="en-US"/>
          </a:p>
          <a:p>
            <a:pPr>
              <a:tabLst>
                <a:tab pos="3657600" algn="r"/>
              </a:tabLst>
            </a:pPr>
            <a:r>
              <a:rPr lang="en-US"/>
              <a:t>Akurasi dan keseder-</a:t>
            </a:r>
            <a:br>
              <a:rPr lang="en-US"/>
            </a:br>
            <a:r>
              <a:rPr lang="en-US"/>
              <a:t>hanaan	</a:t>
            </a:r>
            <a:r>
              <a:rPr lang="en-US" smtClean="0"/>
              <a:t>22</a:t>
            </a:r>
          </a:p>
          <a:p>
            <a:pPr>
              <a:tabLst>
                <a:tab pos="3657600" algn="r"/>
              </a:tabLst>
            </a:pPr>
            <a:r>
              <a:rPr lang="en-US" smtClean="0"/>
              <a:t>Bioinformatika</a:t>
            </a:r>
          </a:p>
          <a:p>
            <a:pPr>
              <a:tabLst>
                <a:tab pos="3657600" algn="r"/>
              </a:tabLst>
            </a:pPr>
            <a:r>
              <a:rPr lang="en-US" smtClean="0"/>
              <a:t>Fiksi atau </a:t>
            </a:r>
            <a:r>
              <a:rPr lang="en-US" smtClean="0"/>
              <a:t>impian</a:t>
            </a:r>
            <a:r>
              <a:rPr lang="en-US" smtClean="0"/>
              <a:t>?	30</a:t>
            </a:r>
            <a:endParaRPr lang="en-US" smtClean="0"/>
          </a:p>
          <a:p>
            <a:pPr>
              <a:tabLst>
                <a:tab pos="3657600" algn="r"/>
              </a:tabLst>
            </a:pPr>
            <a:endParaRPr lang="en-US"/>
          </a:p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 smtClean="0">
                <a:solidFill>
                  <a:schemeClr val="bg1"/>
                </a:solidFill>
                <a:latin typeface="Calibri" pitchFamily="34" charset="0"/>
              </a:rPr>
              <a:t>Model</a:t>
            </a:r>
            <a:endParaRPr lang="en-US" sz="2800" b="1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model is a product (physical or digital) that represents a system of interest.</a:t>
            </a:r>
          </a:p>
          <a:p>
            <a:r>
              <a:rPr lang="en-ID"/>
              <a:t>A model is similar to but simpler than the system it represents, while approximating most of the same salient features of the real system as close as possible.</a:t>
            </a:r>
          </a:p>
          <a:p>
            <a:r>
              <a:rPr lang="en-ID"/>
              <a:t>A good model is a judicious tradeoff between realism and simplicity.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xmlns="" val="3575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 (lanj.)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key feature of a model is manipulability.</a:t>
            </a:r>
          </a:p>
          <a:p>
            <a:r>
              <a:rPr lang="en-ID"/>
              <a:t>A model can be:</a:t>
            </a:r>
          </a:p>
          <a:p>
            <a:pPr lvl="1"/>
            <a:r>
              <a:rPr lang="en-ID"/>
              <a:t>a physical model (for example a physical architectural house scale model, a model aircraft, a fashion mannequin, or a model organism in biology research); or</a:t>
            </a:r>
          </a:p>
          <a:p>
            <a:pPr lvl="1"/>
            <a:r>
              <a:rPr lang="en-ID"/>
              <a:t>a conceptual model (for example a computer model, a statistical or mathematical model, a business model).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CA88C8-5767-7BE5-C2DA-EA26508F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6688C4-CB90-BB25-ED36-7F55995D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B8AC32-5D60-AAF4-BB0C-79C31AB3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ED944A-E565-BFEC-2883-2A760130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30A104-BE90-4A1A-7210-941FF2A3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xmlns="" id="{03747890-93B9-D383-2C0F-1F1A5CD783A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Aman Crafts, “Cardboard House Model Making | How To Make Miniature House From Cardboard | Cardboard House Project”, YouTube, 10.04.2022,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https://www.youtube.com/watch?v=_PvjdZIbgVg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AE8F877-BE14-83BC-A16C-714F11C8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4410075" cy="370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F2625BE-12FC-7339-B45B-D6AB667D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08" y="285750"/>
            <a:ext cx="3432992" cy="1819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E63C37F-D21D-A48A-7E92-F69BF3D5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08" y="1988944"/>
            <a:ext cx="3432992" cy="20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62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8094</TotalTime>
  <Words>1450</Words>
  <Application>Microsoft Office PowerPoint</Application>
  <PresentationFormat>On-screen Show (16:9)</PresentationFormat>
  <Paragraphs>178</Paragraphs>
  <Slides>33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Linking Biological Data with Modeling and Simulation Bioinformatics Student Symposium</vt:lpstr>
      <vt:lpstr>Slide 2</vt:lpstr>
      <vt:lpstr>Silakan berdiskusi asinkron setelah simposium ini di https://github.com/dudung/bi3209-00-2022-2/issues/1</vt:lpstr>
      <vt:lpstr>Keterangan (disclaimer)</vt:lpstr>
      <vt:lpstr>Kerangka</vt:lpstr>
      <vt:lpstr>Slide 6</vt:lpstr>
      <vt:lpstr>Model</vt:lpstr>
      <vt:lpstr>Model (lanj.)</vt:lpstr>
      <vt:lpstr>Slide 9</vt:lpstr>
      <vt:lpstr>Slide 10</vt:lpstr>
      <vt:lpstr>Slide 11</vt:lpstr>
      <vt:lpstr>Slide 12</vt:lpstr>
      <vt:lpstr>Slide 13</vt:lpstr>
      <vt:lpstr>Slide 14</vt:lpstr>
      <vt:lpstr>Simulation</vt:lpstr>
      <vt:lpstr>Simulation (lanj.)</vt:lpstr>
      <vt:lpstr>Slide 17</vt:lpstr>
      <vt:lpstr>Slide 18</vt:lpstr>
      <vt:lpstr>Slide 19</vt:lpstr>
      <vt:lpstr>Slide 20</vt:lpstr>
      <vt:lpstr>Slide 21</vt:lpstr>
      <vt:lpstr>Slide 22</vt:lpstr>
      <vt:lpstr>Accuracy vs simplicity</vt:lpstr>
      <vt:lpstr>Slide 24</vt:lpstr>
      <vt:lpstr>Simple model is preferred over a complex one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Terima kasih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Fisika | Teknologi Informasi dan Komunikasi</dc:title>
  <dc:creator>Sparisoma Viridi</dc:creator>
  <cp:lastModifiedBy>Sparisoma Viridi</cp:lastModifiedBy>
  <cp:revision>1447</cp:revision>
  <dcterms:created xsi:type="dcterms:W3CDTF">2012-12-06T09:55:31Z</dcterms:created>
  <dcterms:modified xsi:type="dcterms:W3CDTF">2023-05-21T23:01:12Z</dcterms:modified>
</cp:coreProperties>
</file>